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3" r:id="rId2"/>
    <p:sldId id="264" r:id="rId3"/>
    <p:sldId id="272" r:id="rId4"/>
    <p:sldId id="265" r:id="rId5"/>
    <p:sldId id="269" r:id="rId6"/>
    <p:sldId id="266" r:id="rId7"/>
    <p:sldId id="270" r:id="rId8"/>
    <p:sldId id="271" r:id="rId9"/>
    <p:sldId id="273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F0ADF1A-7087-4F84-6571-53913C762E9A}" name="Chris Swanson" initials="CS" userId="S::CSwanson@richfieldmn.gov::6e8f2801-bba0-454b-a499-ef04bd61178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16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E7F10-CB48-4AF9-B933-BFA9064E3165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F77EE-15B2-4430-AE68-39DFA78C4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23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F77EE-15B2-4430-AE68-39DFA78C4A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287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F77EE-15B2-4430-AE68-39DFA78C4A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16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F77EE-15B2-4430-AE68-39DFA78C4A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413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/>
        </p:blipFill>
        <p:spPr>
          <a:xfrm>
            <a:off x="0" y="609600"/>
            <a:ext cx="9144000" cy="62484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3975"/>
            <a:ext cx="9144000" cy="1143000"/>
          </a:xfrm>
          <a:prstGeom prst="rect">
            <a:avLst/>
          </a:prstGeom>
          <a:solidFill>
            <a:srgbClr val="CE1627"/>
          </a:solidFill>
          <a:ln>
            <a:solidFill>
              <a:srgbClr val="CE16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3"/>
          <p:cNvSpPr txBox="1">
            <a:spLocks/>
          </p:cNvSpPr>
          <p:nvPr userDrawn="1"/>
        </p:nvSpPr>
        <p:spPr>
          <a:xfrm>
            <a:off x="685800" y="37115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CE162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2951-F99B-4ECE-B830-B148582E2F8F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287C-F8F2-4E64-8598-2DAB36C6018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33400" y="3875087"/>
            <a:ext cx="8229600" cy="1143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8878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2951-F99B-4ECE-B830-B148582E2F8F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287C-F8F2-4E64-8598-2DAB36C6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046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2951-F99B-4ECE-B830-B148582E2F8F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287C-F8F2-4E64-8598-2DAB36C6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13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2951-F99B-4ECE-B830-B148582E2F8F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287C-F8F2-4E64-8598-2DAB36C6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897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2951-F99B-4ECE-B830-B148582E2F8F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287C-F8F2-4E64-8598-2DAB36C6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13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2951-F99B-4ECE-B830-B148582E2F8F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287C-F8F2-4E64-8598-2DAB36C6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519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2951-F99B-4ECE-B830-B148582E2F8F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287C-F8F2-4E64-8598-2DAB36C6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42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2951-F99B-4ECE-B830-B148582E2F8F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287C-F8F2-4E64-8598-2DAB36C6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87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2951-F99B-4ECE-B830-B148582E2F8F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287C-F8F2-4E64-8598-2DAB36C6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49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2951-F99B-4ECE-B830-B148582E2F8F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287C-F8F2-4E64-8598-2DAB36C6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01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2951-F99B-4ECE-B830-B148582E2F8F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287C-F8F2-4E64-8598-2DAB36C6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81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6096"/>
            <a:ext cx="9125712" cy="684580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72951-F99B-4ECE-B830-B148582E2F8F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0287C-F8F2-4E64-8598-2DAB36C6018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096000"/>
            <a:ext cx="772267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737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CE162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875087"/>
            <a:ext cx="9220200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Richfield Organized Collection Process</a:t>
            </a:r>
            <a:br>
              <a:rPr lang="en-US" dirty="0"/>
            </a:br>
            <a:r>
              <a:rPr lang="en-US" sz="3300" dirty="0"/>
              <a:t>1/24/24</a:t>
            </a:r>
          </a:p>
        </p:txBody>
      </p:sp>
      <p:pic>
        <p:nvPicPr>
          <p:cNvPr id="6" name="Picture 5" descr="A dog in a blue bin&#10;&#10;Description automatically generated">
            <a:extLst>
              <a:ext uri="{FF2B5EF4-FFF2-40B4-BE49-F238E27FC236}">
                <a16:creationId xmlns:a16="http://schemas.microsoft.com/office/drawing/2014/main" id="{ECB0A3D7-6A8C-F941-6B4E-FB562E8DE3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18087"/>
            <a:ext cx="4191000" cy="203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52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429D8-66AE-C40A-0E2A-1ED7779EE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661" y="0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4B403-1A1D-2AF7-C6EE-DEA9F38C45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>
            <a:normAutofit lnSpcReduction="10000"/>
          </a:bodyPr>
          <a:lstStyle/>
          <a:p>
            <a:pPr indent="-285750">
              <a:lnSpc>
                <a:spcPct val="9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</a:rPr>
              <a:t>We did it during early-</a:t>
            </a:r>
            <a:r>
              <a:rPr lang="en-US" sz="1800" dirty="0" err="1">
                <a:effectLst/>
              </a:rPr>
              <a:t>ish</a:t>
            </a:r>
            <a:r>
              <a:rPr lang="en-US" sz="1800" dirty="0">
                <a:effectLst/>
              </a:rPr>
              <a:t> Covid, </a:t>
            </a:r>
            <a:r>
              <a:rPr lang="en-US" sz="1800" dirty="0"/>
              <a:t>so</a:t>
            </a:r>
            <a:r>
              <a:rPr lang="en-US" sz="1800" dirty="0">
                <a:effectLst/>
              </a:rPr>
              <a:t> everything was virtual</a:t>
            </a:r>
          </a:p>
          <a:p>
            <a:pPr indent="-285750">
              <a:lnSpc>
                <a:spcPct val="9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</a:rPr>
              <a:t>Public engagement – highlight things like service from city, pricing, service options (EOW trash)</a:t>
            </a:r>
          </a:p>
          <a:p>
            <a:pPr indent="-285750">
              <a:lnSpc>
                <a:spcPct val="9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</a:rPr>
              <a:t>People really wanted reliable service (then pricing)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</a:rPr>
              <a:t>Resident choice </a:t>
            </a:r>
            <a:r>
              <a:rPr lang="en-US" sz="1800" dirty="0"/>
              <a:t>wa</a:t>
            </a:r>
            <a:r>
              <a:rPr lang="en-US" sz="1800" dirty="0">
                <a:effectLst/>
              </a:rPr>
              <a:t>s raised but quieted down</a:t>
            </a:r>
          </a:p>
          <a:p>
            <a:pPr indent="-285750">
              <a:lnSpc>
                <a:spcPct val="9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</a:rPr>
              <a:t>Making amendments – easy to get consensus on changing small things (C</a:t>
            </a:r>
            <a:r>
              <a:rPr lang="en-US" sz="1800" dirty="0"/>
              <a:t>hristmas</a:t>
            </a:r>
            <a:r>
              <a:rPr lang="en-US" sz="1800" dirty="0">
                <a:effectLst/>
              </a:rPr>
              <a:t> tree schedule)</a:t>
            </a:r>
          </a:p>
          <a:p>
            <a:pPr indent="-285750">
              <a:lnSpc>
                <a:spcPct val="9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</a:rPr>
              <a:t>Pricing comparison between resident bills, other cities’ rates</a:t>
            </a:r>
          </a:p>
          <a:p>
            <a:pPr indent="-285750">
              <a:lnSpc>
                <a:spcPct val="9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800" dirty="0"/>
              <a:t>Cart size breakdown – could be helpful to have some level of understanding as you go through negotiations</a:t>
            </a:r>
            <a:endParaRPr lang="en-US" sz="1800" dirty="0">
              <a:effectLst/>
            </a:endParaRPr>
          </a:p>
        </p:txBody>
      </p:sp>
      <p:pic>
        <p:nvPicPr>
          <p:cNvPr id="7" name="Picture 6" descr="A couple of trash cans next to a tree&#10;&#10;Description automatically generated">
            <a:extLst>
              <a:ext uri="{FF2B5EF4-FFF2-40B4-BE49-F238E27FC236}">
                <a16:creationId xmlns:a16="http://schemas.microsoft.com/office/drawing/2014/main" id="{A7FAB2EC-71F6-3B19-C36D-3AB917E564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0" r="22048" b="3"/>
          <a:stretch/>
        </p:blipFill>
        <p:spPr>
          <a:xfrm>
            <a:off x="4559461" y="1127567"/>
            <a:ext cx="4446568" cy="49831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4952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anchor="ctr">
            <a:normAutofit/>
          </a:bodyPr>
          <a:lstStyle/>
          <a:p>
            <a:r>
              <a:rPr lang="en-US" sz="3100" dirty="0"/>
              <a:t>Overview of Richfield’s program</a:t>
            </a:r>
          </a:p>
        </p:txBody>
      </p:sp>
      <p:pic>
        <p:nvPicPr>
          <p:cNvPr id="5" name="Picture 4" descr="A picture containing text, tree, outdoor, truck&#10;&#10;Description automatically generated">
            <a:extLst>
              <a:ext uri="{FF2B5EF4-FFF2-40B4-BE49-F238E27FC236}">
                <a16:creationId xmlns:a16="http://schemas.microsoft.com/office/drawing/2014/main" id="{F7CA634D-D561-AB5A-6E95-8542FBC027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2" b="16194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7986" y="3752850"/>
            <a:ext cx="5899814" cy="3028950"/>
          </a:xfrm>
        </p:spPr>
        <p:txBody>
          <a:bodyPr anchor="ctr">
            <a:normAutofit/>
          </a:bodyPr>
          <a:lstStyle/>
          <a:p>
            <a:r>
              <a:rPr lang="en-US" sz="2000" dirty="0">
                <a:latin typeface="+mn-lt"/>
              </a:rPr>
              <a:t>Declared intent to organize Nov 2020, contract signed in June 2021, service started Oct 4, 2021</a:t>
            </a:r>
          </a:p>
          <a:p>
            <a:pPr lvl="1"/>
            <a:r>
              <a:rPr lang="en-US" sz="1600" dirty="0">
                <a:latin typeface="+mn-lt"/>
              </a:rPr>
              <a:t>Did research before that; originally wanted to just do recycling and organics</a:t>
            </a:r>
          </a:p>
          <a:p>
            <a:r>
              <a:rPr lang="en-US" sz="2000" dirty="0">
                <a:latin typeface="+mn-lt"/>
              </a:rPr>
              <a:t>Trash, recycle, organics, yard waste, </a:t>
            </a:r>
            <a:r>
              <a:rPr lang="en-US" sz="2000" dirty="0" err="1">
                <a:latin typeface="+mn-lt"/>
              </a:rPr>
              <a:t>bulkies</a:t>
            </a:r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Currently ~9,900 RDUs (single-family and duplexes, some HOA opt-in)</a:t>
            </a:r>
          </a:p>
          <a:p>
            <a:r>
              <a:rPr lang="en-US" sz="2000" dirty="0">
                <a:latin typeface="+mn-lt"/>
              </a:rPr>
              <a:t>Hauler bills resident (tenant or owner)</a:t>
            </a:r>
          </a:p>
          <a:p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700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2787E-D112-F215-3990-CA07861E5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sentiment before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B3F31-1431-9E64-CE07-09583E81B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More favorable than not</a:t>
            </a:r>
          </a:p>
          <a:p>
            <a:pPr lvl="1"/>
            <a:r>
              <a:rPr lang="en-US" dirty="0"/>
              <a:t>Economic, environmental, equity, safety reasons</a:t>
            </a:r>
          </a:p>
          <a:p>
            <a:r>
              <a:rPr lang="en-US" dirty="0"/>
              <a:t>Able to explain city rationale thoroughly which helped assuage resident concerns about service/not being able to connect with staff and get issues fixed</a:t>
            </a:r>
          </a:p>
          <a:p>
            <a:r>
              <a:rPr lang="en-US" dirty="0"/>
              <a:t>Pricing analysis</a:t>
            </a:r>
          </a:p>
          <a:p>
            <a:r>
              <a:rPr lang="en-US" dirty="0"/>
              <a:t>Concerns about switching haulers, not being able to negotiate rates</a:t>
            </a:r>
          </a:p>
          <a:p>
            <a:r>
              <a:rPr lang="en-US" dirty="0"/>
              <a:t>Frequently updated website, FAQ, etc.</a:t>
            </a:r>
          </a:p>
        </p:txBody>
      </p:sp>
    </p:spTree>
    <p:extLst>
      <p:ext uri="{BB962C8B-B14F-4D97-AF65-F5344CB8AC3E}">
        <p14:creationId xmlns:p14="http://schemas.microsoft.com/office/powerpoint/2010/main" val="1923416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FDC39-165D-3740-679F-68C23949E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8" y="3752849"/>
            <a:ext cx="2687241" cy="2452687"/>
          </a:xfrm>
        </p:spPr>
        <p:txBody>
          <a:bodyPr anchor="ctr">
            <a:normAutofit/>
          </a:bodyPr>
          <a:lstStyle/>
          <a:p>
            <a:r>
              <a:rPr lang="en-US" sz="3100" dirty="0"/>
              <a:t>What went well – negotiations</a:t>
            </a:r>
          </a:p>
        </p:txBody>
      </p:sp>
      <p:pic>
        <p:nvPicPr>
          <p:cNvPr id="8" name="Picture 7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E232814-F7FE-CBB2-6880-4B053528B4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1" b="20738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3CD96-139D-D3DA-576C-530E6A078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600" y="3579017"/>
            <a:ext cx="5614060" cy="2800350"/>
          </a:xfrm>
        </p:spPr>
        <p:txBody>
          <a:bodyPr anchor="ctr">
            <a:normAutofit fontScale="92500"/>
          </a:bodyPr>
          <a:lstStyle/>
          <a:p>
            <a:r>
              <a:rPr lang="en-US" sz="2500" dirty="0">
                <a:latin typeface="+mn-lt"/>
              </a:rPr>
              <a:t>Term sheet, list of priorities, wants/needs</a:t>
            </a:r>
          </a:p>
          <a:p>
            <a:r>
              <a:rPr lang="en-US" sz="2500" dirty="0">
                <a:latin typeface="+mn-lt"/>
              </a:rPr>
              <a:t>Concurrent listening and learning sessions with residents</a:t>
            </a:r>
          </a:p>
          <a:p>
            <a:r>
              <a:rPr lang="en-US" sz="2500" dirty="0">
                <a:latin typeface="+mn-lt"/>
              </a:rPr>
              <a:t>Aligning with Bloomington’s contract (hauler familiarity too)</a:t>
            </a:r>
          </a:p>
          <a:p>
            <a:r>
              <a:rPr lang="en-US" sz="2500" dirty="0">
                <a:latin typeface="+mn-lt"/>
              </a:rPr>
              <a:t>Council and staff strength/capacity (no consultant)</a:t>
            </a:r>
          </a:p>
        </p:txBody>
      </p:sp>
    </p:spTree>
    <p:extLst>
      <p:ext uri="{BB962C8B-B14F-4D97-AF65-F5344CB8AC3E}">
        <p14:creationId xmlns:p14="http://schemas.microsoft.com/office/powerpoint/2010/main" val="615790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D6C71609-427A-FBE4-7B2B-C45805A38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76200"/>
            <a:ext cx="4648200" cy="5743506"/>
          </a:xfrm>
          <a:prstGeom prst="rect">
            <a:avLst/>
          </a:prstGeom>
        </p:spPr>
      </p:pic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E3E218A9-FAE4-8C52-529A-AFEF9D3B40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4"/>
          <a:stretch/>
        </p:blipFill>
        <p:spPr>
          <a:xfrm>
            <a:off x="4267200" y="319052"/>
            <a:ext cx="5029965" cy="5319747"/>
          </a:xfrm>
        </p:spPr>
      </p:pic>
    </p:spTree>
    <p:extLst>
      <p:ext uri="{BB962C8B-B14F-4D97-AF65-F5344CB8AC3E}">
        <p14:creationId xmlns:p14="http://schemas.microsoft.com/office/powerpoint/2010/main" val="3323715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E89E8-EC90-C177-0F4A-8E0B3D8F6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752850"/>
            <a:ext cx="2590800" cy="2452687"/>
          </a:xfrm>
        </p:spPr>
        <p:txBody>
          <a:bodyPr anchor="ctr">
            <a:normAutofit/>
          </a:bodyPr>
          <a:lstStyle/>
          <a:p>
            <a:r>
              <a:rPr lang="en-US" sz="3100" dirty="0"/>
              <a:t>Areas to focus on - negotiations</a:t>
            </a:r>
          </a:p>
        </p:txBody>
      </p:sp>
      <p:pic>
        <p:nvPicPr>
          <p:cNvPr id="5" name="Picture 4" descr="Graphical user interface, text, application">
            <a:extLst>
              <a:ext uri="{FF2B5EF4-FFF2-40B4-BE49-F238E27FC236}">
                <a16:creationId xmlns:a16="http://schemas.microsoft.com/office/drawing/2014/main" id="{B10A57B6-E44F-ECB0-6EF9-F95698B8E7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6" b="13204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BCFC4-2AE0-C895-3DDD-10159E422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0" y="3752850"/>
            <a:ext cx="6400800" cy="2800350"/>
          </a:xfrm>
        </p:spPr>
        <p:txBody>
          <a:bodyPr anchor="ctr">
            <a:noAutofit/>
          </a:bodyPr>
          <a:lstStyle/>
          <a:p>
            <a:pPr indent="-285750">
              <a:lnSpc>
                <a:spcPct val="9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Aligning expectations with haulers and market share</a:t>
            </a:r>
          </a:p>
          <a:p>
            <a:pPr indent="-285750">
              <a:lnSpc>
                <a:spcPct val="9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300" dirty="0">
                <a:latin typeface="Calibri" panose="020F0502020204030204" pitchFamily="34" charset="0"/>
                <a:ea typeface="Calibri" panose="020F0502020204030204" pitchFamily="34" charset="0"/>
              </a:rPr>
              <a:t>Making sure all parties are negotiating based on clear, correct information</a:t>
            </a:r>
          </a:p>
          <a:p>
            <a:pPr indent="-285750">
              <a:lnSpc>
                <a:spcPct val="9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Pricing analysis – residents and other cities</a:t>
            </a:r>
          </a:p>
          <a:p>
            <a:pPr indent="-285750">
              <a:lnSpc>
                <a:spcPct val="9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en-US" sz="23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-285750">
              <a:lnSpc>
                <a:spcPct val="9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en-US" sz="23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696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68858-79B2-3838-724F-F7872D0E9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went well -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F9940-06E4-DE7E-A0CC-ACEABDBFC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Overall haulers were able to execute a quick roll-out which benefitted most residents</a:t>
            </a:r>
          </a:p>
          <a:p>
            <a:r>
              <a:rPr lang="en-US" dirty="0"/>
              <a:t>Several communications (letters, postcards) ahead of the switch</a:t>
            </a:r>
          </a:p>
          <a:p>
            <a:r>
              <a:rPr lang="en-US" dirty="0"/>
              <a:t>Intense staff “groundwork” – phone calls, emails, individual points of communication</a:t>
            </a:r>
          </a:p>
          <a:p>
            <a:r>
              <a:rPr lang="en-US" dirty="0"/>
              <a:t>Ability to pivot as needed for situations like double YW cart delivery, cart sizes, etc.</a:t>
            </a:r>
          </a:p>
          <a:p>
            <a:r>
              <a:rPr lang="en-US" dirty="0"/>
              <a:t>Staging areas</a:t>
            </a:r>
          </a:p>
          <a:p>
            <a:r>
              <a:rPr lang="en-US" dirty="0"/>
              <a:t>Organics delivery on the second week</a:t>
            </a:r>
          </a:p>
          <a:p>
            <a:r>
              <a:rPr lang="en-US" dirty="0"/>
              <a:t>Fall roll-out (not winter)</a:t>
            </a:r>
          </a:p>
          <a:p>
            <a:r>
              <a:rPr lang="en-US" dirty="0"/>
              <a:t>City specific email addresses set up by haulers</a:t>
            </a:r>
          </a:p>
        </p:txBody>
      </p:sp>
    </p:spTree>
    <p:extLst>
      <p:ext uri="{BB962C8B-B14F-4D97-AF65-F5344CB8AC3E}">
        <p14:creationId xmlns:p14="http://schemas.microsoft.com/office/powerpoint/2010/main" val="1040218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9A9BB-04FE-D444-29C8-FFEEB74B7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Areas to improve -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3A843-D3A2-3F97-4849-799C18CE1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41763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Might have planned a slightly longer roll-out process</a:t>
            </a:r>
          </a:p>
          <a:p>
            <a:r>
              <a:rPr lang="en-US" dirty="0"/>
              <a:t>More explicitly communicated to residents that they’d be receiving the cart sizes listed on their account (which turned out to not always be what they had on site)</a:t>
            </a:r>
          </a:p>
          <a:p>
            <a:pPr lvl="1"/>
            <a:r>
              <a:rPr lang="en-US" dirty="0"/>
              <a:t>Even asking residents what size they want is tricky/switches will need to be made either way</a:t>
            </a:r>
          </a:p>
          <a:p>
            <a:r>
              <a:rPr lang="en-US" dirty="0"/>
              <a:t>Potentially deliver organics at the same time</a:t>
            </a:r>
          </a:p>
          <a:p>
            <a:r>
              <a:rPr lang="en-US" dirty="0"/>
              <a:t>Phone access between residents and haulers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267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46C2E-E0A7-F3E8-3E9D-FE600C691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sentiment after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BD34A-323C-F17F-BC3A-88605BB58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Overall, it seems favorable still</a:t>
            </a:r>
          </a:p>
          <a:p>
            <a:pPr lvl="1"/>
            <a:r>
              <a:rPr lang="en-US" dirty="0"/>
              <a:t>New services, consistent pricing for everyone, resident protection, city staff involvement</a:t>
            </a:r>
          </a:p>
          <a:p>
            <a:r>
              <a:rPr lang="en-US" dirty="0"/>
              <a:t>Most comments otherwise are when the annual escalator is billed, organics questions, or if service issues escalate</a:t>
            </a:r>
          </a:p>
          <a:p>
            <a:pPr lvl="1"/>
            <a:r>
              <a:rPr lang="en-US" dirty="0"/>
              <a:t>Residents are able to quickly get answers from staff and resolution</a:t>
            </a:r>
          </a:p>
        </p:txBody>
      </p:sp>
    </p:spTree>
    <p:extLst>
      <p:ext uri="{BB962C8B-B14F-4D97-AF65-F5344CB8AC3E}">
        <p14:creationId xmlns:p14="http://schemas.microsoft.com/office/powerpoint/2010/main" val="856403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512</Words>
  <Application>Microsoft Office PowerPoint</Application>
  <PresentationFormat>On-screen Show (4:3)</PresentationFormat>
  <Paragraphs>54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Courier New</vt:lpstr>
      <vt:lpstr>Office Theme</vt:lpstr>
      <vt:lpstr>Richfield Organized Collection Process 1/24/24</vt:lpstr>
      <vt:lpstr>Overview of Richfield’s program</vt:lpstr>
      <vt:lpstr>Public sentiment before</vt:lpstr>
      <vt:lpstr>What went well – negotiations</vt:lpstr>
      <vt:lpstr>PowerPoint Presentation</vt:lpstr>
      <vt:lpstr>Areas to focus on - negotiations</vt:lpstr>
      <vt:lpstr>What went well - implementation</vt:lpstr>
      <vt:lpstr>Areas to improve - implementation</vt:lpstr>
      <vt:lpstr>Public sentiment after</vt:lpstr>
      <vt:lpstr>Lessons learned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Cityscape 65</dc:title>
  <dc:creator>Neil Ruhland</dc:creator>
  <cp:lastModifiedBy>Rachel Lindholm</cp:lastModifiedBy>
  <cp:revision>43</cp:revision>
  <dcterms:created xsi:type="dcterms:W3CDTF">2017-08-14T18:17:17Z</dcterms:created>
  <dcterms:modified xsi:type="dcterms:W3CDTF">2024-01-24T17:09:33Z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2022-11-29T21:37:53Z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939a7972-d08a-40c8-b0ac-2e700704c277</vt:lpwstr>
  </property>
  <property fmtid="{D5CDD505-2E9C-101B-9397-08002B2CF9AE}" pid="7" name="MSIP_Label_defa4170-0d19-0005-0004-bc88714345d2_ActionId">
    <vt:lpwstr>a0ed80d0-7ace-4268-93a2-7b3100f68189</vt:lpwstr>
  </property>
  <property fmtid="{D5CDD505-2E9C-101B-9397-08002B2CF9AE}" pid="8" name="MSIP_Label_defa4170-0d19-0005-0004-bc88714345d2_ContentBits">
    <vt:lpwstr>0</vt:lpwstr>
  </property>
</Properties>
</file>